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6030"/>
    <a:srgbClr val="6AA744"/>
    <a:srgbClr val="FDC537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60" autoAdjust="0"/>
    <p:restoredTop sz="63784" autoAdjust="0"/>
  </p:normalViewPr>
  <p:slideViewPr>
    <p:cSldViewPr snapToGrid="0" snapToObjects="1">
      <p:cViewPr varScale="1">
        <p:scale>
          <a:sx n="75" d="100"/>
          <a:sy n="75" d="100"/>
        </p:scale>
        <p:origin x="-1188" y="-84"/>
      </p:cViewPr>
      <p:guideLst>
        <p:guide orient="horz" pos="1230"/>
        <p:guide orient="horz" pos="3430"/>
        <p:guide orient="horz" pos="3249"/>
        <p:guide orient="horz" pos="391"/>
        <p:guide pos="605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349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073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85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69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5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030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1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742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0349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8133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143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578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60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37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7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170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5174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214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3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86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8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90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114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6712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1810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763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348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554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37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912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255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192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6059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2585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1947"/>
          <a:stretch/>
        </p:blipFill>
        <p:spPr bwMode="auto">
          <a:xfrm>
            <a:off x="1226470" y="18261"/>
            <a:ext cx="8712060" cy="68397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-1" y="13648"/>
            <a:ext cx="5337392" cy="6856305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 dirty="0"/>
          </a:p>
        </p:txBody>
      </p:sp>
      <p:sp>
        <p:nvSpPr>
          <p:cNvPr id="66" name="Заголовок 2"/>
          <p:cNvSpPr txBox="1">
            <a:spLocks/>
          </p:cNvSpPr>
          <p:nvPr/>
        </p:nvSpPr>
        <p:spPr>
          <a:xfrm>
            <a:off x="221458" y="926480"/>
            <a:ext cx="3906405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endParaRPr lang="ru-RU" sz="2200" b="1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26" y="1277612"/>
            <a:ext cx="514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Ипотечный кредит с государственной </a:t>
            </a:r>
            <a:r>
              <a:rPr lang="ru-RU" sz="12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поддержкой на приобретение или строительство жилого дома на сельских территориях</a:t>
            </a:r>
            <a:endParaRPr lang="ru-RU" sz="12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650938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!</a:t>
            </a:r>
            <a:endParaRPr lang="en-US" sz="2200" b="1" spc="-15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4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5" y="369506"/>
            <a:ext cx="2544230" cy="504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920028" y="3158045"/>
            <a:ext cx="3384349" cy="48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16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.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Ростовской области   </a:t>
            </a:r>
          </a:p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на каждого из супругов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0597" y="3094877"/>
            <a:ext cx="1512000" cy="651181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5443" y="3094869"/>
            <a:ext cx="54000" cy="651181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85443" y="3836932"/>
            <a:ext cx="3191511" cy="626508"/>
            <a:chOff x="332327" y="3204268"/>
            <a:chExt cx="4255348" cy="835344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204268"/>
              <a:ext cx="2016000" cy="835344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3348304"/>
              <a:ext cx="2063355" cy="41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</a:t>
              </a: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10 </a:t>
              </a: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204270"/>
              <a:ext cx="72000" cy="83534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2663" y="4661766"/>
            <a:ext cx="16691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25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</a:t>
            </a:r>
            <a:r>
              <a:rPr lang="en-US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0597" y="4563316"/>
            <a:ext cx="1512000" cy="625752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85443" y="4563310"/>
            <a:ext cx="54000" cy="6257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64" name="Группа 63"/>
          <p:cNvGrpSpPr/>
          <p:nvPr/>
        </p:nvGrpSpPr>
        <p:grpSpPr>
          <a:xfrm>
            <a:off x="5760212" y="214208"/>
            <a:ext cx="1935943" cy="1346283"/>
            <a:chOff x="5642061" y="499369"/>
            <a:chExt cx="1859338" cy="1415309"/>
          </a:xfrm>
        </p:grpSpPr>
        <p:sp>
          <p:nvSpPr>
            <p:cNvPr id="65" name="TextBox 64"/>
            <p:cNvSpPr txBox="1"/>
            <p:nvPr/>
          </p:nvSpPr>
          <p:spPr>
            <a:xfrm>
              <a:off x="5807679" y="672878"/>
              <a:ext cx="1693720" cy="1241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endParaRPr lang="ru-RU" sz="1625" spc="-16" baseline="2000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2061" y="499369"/>
              <a:ext cx="1682304" cy="1251401"/>
            </a:xfrm>
            <a:prstGeom prst="rect">
              <a:avLst/>
            </a:prstGeom>
            <a:solidFill>
              <a:srgbClr val="2B603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ru-RU" sz="1400" b="0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процентная </a:t>
              </a:r>
              <a:r>
                <a:rPr lang="ru-RU" sz="1400" b="0" spc="-15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ставка</a:t>
              </a:r>
              <a:endParaRPr lang="ru-RU" sz="4000" spc="-16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  <a:p>
              <a:pPr algn="ctr"/>
              <a:r>
                <a:rPr lang="ru-RU" sz="4388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3</a:t>
              </a:r>
              <a:r>
                <a:rPr lang="ru-RU" sz="4388" spc="-16" baseline="20000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1918" y="1783059"/>
            <a:ext cx="5051949" cy="978038"/>
            <a:chOff x="327377" y="2940340"/>
            <a:chExt cx="5813354" cy="12514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27377" y="2940340"/>
              <a:ext cx="5813354" cy="796141"/>
              <a:chOff x="327377" y="3120455"/>
              <a:chExt cx="5813354" cy="796141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335315" y="3595921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327377" y="3157477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87677" y="3120455"/>
                <a:ext cx="5453054" cy="69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r>
                  <a:rPr lang="ru-RU" sz="1000" spc="-16" dirty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с</a:t>
                </a:r>
                <a:r>
                  <a:rPr lang="ru-RU" sz="1000" spc="-16" dirty="0" smtClean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троительство жилого дома (ИЖС);</a:t>
                </a:r>
              </a:p>
              <a:p>
                <a:endParaRPr lang="ru-RU" sz="1000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</p:grp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35315" y="3871156"/>
              <a:ext cx="320676" cy="320674"/>
            </a:xfrm>
            <a:custGeom>
              <a:avLst/>
              <a:gdLst>
                <a:gd name="T0" fmla="*/ 175 w 176"/>
                <a:gd name="T1" fmla="*/ 85 h 176"/>
                <a:gd name="T2" fmla="*/ 144 w 176"/>
                <a:gd name="T3" fmla="*/ 54 h 176"/>
                <a:gd name="T4" fmla="*/ 144 w 176"/>
                <a:gd name="T5" fmla="*/ 12 h 176"/>
                <a:gd name="T6" fmla="*/ 140 w 176"/>
                <a:gd name="T7" fmla="*/ 8 h 176"/>
                <a:gd name="T8" fmla="*/ 116 w 176"/>
                <a:gd name="T9" fmla="*/ 8 h 176"/>
                <a:gd name="T10" fmla="*/ 112 w 176"/>
                <a:gd name="T11" fmla="*/ 12 h 176"/>
                <a:gd name="T12" fmla="*/ 112 w 176"/>
                <a:gd name="T13" fmla="*/ 22 h 176"/>
                <a:gd name="T14" fmla="*/ 91 w 176"/>
                <a:gd name="T15" fmla="*/ 1 h 176"/>
                <a:gd name="T16" fmla="*/ 88 w 176"/>
                <a:gd name="T17" fmla="*/ 0 h 176"/>
                <a:gd name="T18" fmla="*/ 85 w 176"/>
                <a:gd name="T19" fmla="*/ 1 h 176"/>
                <a:gd name="T20" fmla="*/ 1 w 176"/>
                <a:gd name="T21" fmla="*/ 85 h 176"/>
                <a:gd name="T22" fmla="*/ 0 w 176"/>
                <a:gd name="T23" fmla="*/ 88 h 176"/>
                <a:gd name="T24" fmla="*/ 4 w 176"/>
                <a:gd name="T25" fmla="*/ 92 h 176"/>
                <a:gd name="T26" fmla="*/ 7 w 176"/>
                <a:gd name="T27" fmla="*/ 91 h 176"/>
                <a:gd name="T28" fmla="*/ 24 w 176"/>
                <a:gd name="T29" fmla="*/ 74 h 176"/>
                <a:gd name="T30" fmla="*/ 24 w 176"/>
                <a:gd name="T31" fmla="*/ 172 h 176"/>
                <a:gd name="T32" fmla="*/ 28 w 176"/>
                <a:gd name="T33" fmla="*/ 176 h 176"/>
                <a:gd name="T34" fmla="*/ 148 w 176"/>
                <a:gd name="T35" fmla="*/ 176 h 176"/>
                <a:gd name="T36" fmla="*/ 152 w 176"/>
                <a:gd name="T37" fmla="*/ 172 h 176"/>
                <a:gd name="T38" fmla="*/ 152 w 176"/>
                <a:gd name="T39" fmla="*/ 74 h 176"/>
                <a:gd name="T40" fmla="*/ 169 w 176"/>
                <a:gd name="T41" fmla="*/ 91 h 176"/>
                <a:gd name="T42" fmla="*/ 172 w 176"/>
                <a:gd name="T43" fmla="*/ 92 h 176"/>
                <a:gd name="T44" fmla="*/ 176 w 176"/>
                <a:gd name="T45" fmla="*/ 88 h 176"/>
                <a:gd name="T46" fmla="*/ 175 w 176"/>
                <a:gd name="T47" fmla="*/ 85 h 176"/>
                <a:gd name="T48" fmla="*/ 120 w 176"/>
                <a:gd name="T49" fmla="*/ 16 h 176"/>
                <a:gd name="T50" fmla="*/ 136 w 176"/>
                <a:gd name="T51" fmla="*/ 16 h 176"/>
                <a:gd name="T52" fmla="*/ 136 w 176"/>
                <a:gd name="T53" fmla="*/ 46 h 176"/>
                <a:gd name="T54" fmla="*/ 120 w 176"/>
                <a:gd name="T55" fmla="*/ 30 h 176"/>
                <a:gd name="T56" fmla="*/ 120 w 176"/>
                <a:gd name="T57" fmla="*/ 16 h 176"/>
                <a:gd name="T58" fmla="*/ 64 w 176"/>
                <a:gd name="T59" fmla="*/ 168 h 176"/>
                <a:gd name="T60" fmla="*/ 32 w 176"/>
                <a:gd name="T61" fmla="*/ 168 h 176"/>
                <a:gd name="T62" fmla="*/ 32 w 176"/>
                <a:gd name="T63" fmla="*/ 160 h 176"/>
                <a:gd name="T64" fmla="*/ 64 w 176"/>
                <a:gd name="T65" fmla="*/ 160 h 176"/>
                <a:gd name="T66" fmla="*/ 64 w 176"/>
                <a:gd name="T67" fmla="*/ 168 h 176"/>
                <a:gd name="T68" fmla="*/ 104 w 176"/>
                <a:gd name="T69" fmla="*/ 168 h 176"/>
                <a:gd name="T70" fmla="*/ 72 w 176"/>
                <a:gd name="T71" fmla="*/ 168 h 176"/>
                <a:gd name="T72" fmla="*/ 72 w 176"/>
                <a:gd name="T73" fmla="*/ 104 h 176"/>
                <a:gd name="T74" fmla="*/ 104 w 176"/>
                <a:gd name="T75" fmla="*/ 104 h 176"/>
                <a:gd name="T76" fmla="*/ 104 w 176"/>
                <a:gd name="T77" fmla="*/ 168 h 176"/>
                <a:gd name="T78" fmla="*/ 144 w 176"/>
                <a:gd name="T79" fmla="*/ 168 h 176"/>
                <a:gd name="T80" fmla="*/ 112 w 176"/>
                <a:gd name="T81" fmla="*/ 168 h 176"/>
                <a:gd name="T82" fmla="*/ 112 w 176"/>
                <a:gd name="T83" fmla="*/ 160 h 176"/>
                <a:gd name="T84" fmla="*/ 144 w 176"/>
                <a:gd name="T85" fmla="*/ 160 h 176"/>
                <a:gd name="T86" fmla="*/ 144 w 176"/>
                <a:gd name="T87" fmla="*/ 168 h 176"/>
                <a:gd name="T88" fmla="*/ 144 w 176"/>
                <a:gd name="T89" fmla="*/ 152 h 176"/>
                <a:gd name="T90" fmla="*/ 112 w 176"/>
                <a:gd name="T91" fmla="*/ 152 h 176"/>
                <a:gd name="T92" fmla="*/ 112 w 176"/>
                <a:gd name="T93" fmla="*/ 100 h 176"/>
                <a:gd name="T94" fmla="*/ 108 w 176"/>
                <a:gd name="T95" fmla="*/ 96 h 176"/>
                <a:gd name="T96" fmla="*/ 68 w 176"/>
                <a:gd name="T97" fmla="*/ 96 h 176"/>
                <a:gd name="T98" fmla="*/ 64 w 176"/>
                <a:gd name="T99" fmla="*/ 100 h 176"/>
                <a:gd name="T100" fmla="*/ 64 w 176"/>
                <a:gd name="T101" fmla="*/ 152 h 176"/>
                <a:gd name="T102" fmla="*/ 32 w 176"/>
                <a:gd name="T103" fmla="*/ 152 h 176"/>
                <a:gd name="T104" fmla="*/ 32 w 176"/>
                <a:gd name="T105" fmla="*/ 66 h 176"/>
                <a:gd name="T106" fmla="*/ 88 w 176"/>
                <a:gd name="T107" fmla="*/ 10 h 176"/>
                <a:gd name="T108" fmla="*/ 144 w 176"/>
                <a:gd name="T109" fmla="*/ 66 h 176"/>
                <a:gd name="T110" fmla="*/ 144 w 176"/>
                <a:gd name="T111" fmla="*/ 152 h 176"/>
                <a:gd name="T112" fmla="*/ 92 w 176"/>
                <a:gd name="T113" fmla="*/ 144 h 176"/>
                <a:gd name="T114" fmla="*/ 96 w 176"/>
                <a:gd name="T115" fmla="*/ 140 h 176"/>
                <a:gd name="T116" fmla="*/ 92 w 176"/>
                <a:gd name="T117" fmla="*/ 136 h 176"/>
                <a:gd name="T118" fmla="*/ 88 w 176"/>
                <a:gd name="T119" fmla="*/ 140 h 176"/>
                <a:gd name="T120" fmla="*/ 92 w 176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6">
                  <a:moveTo>
                    <a:pt x="175" y="85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0"/>
                    <a:pt x="142" y="8"/>
                    <a:pt x="140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2" y="10"/>
                    <a:pt x="112" y="1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5" y="92"/>
                    <a:pt x="6" y="92"/>
                    <a:pt x="7" y="9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4"/>
                    <a:pt x="26" y="176"/>
                    <a:pt x="28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50" y="176"/>
                    <a:pt x="152" y="174"/>
                    <a:pt x="152" y="172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0" y="92"/>
                    <a:pt x="171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7"/>
                    <a:pt x="176" y="86"/>
                    <a:pt x="175" y="85"/>
                  </a:cubicBezTo>
                  <a:moveTo>
                    <a:pt x="120" y="16"/>
                  </a:moveTo>
                  <a:cubicBezTo>
                    <a:pt x="136" y="16"/>
                    <a:pt x="136" y="16"/>
                    <a:pt x="136" y="1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20" y="16"/>
                  </a:lnTo>
                  <a:close/>
                  <a:moveTo>
                    <a:pt x="64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64" y="160"/>
                    <a:pt x="64" y="160"/>
                    <a:pt x="64" y="160"/>
                  </a:cubicBezTo>
                  <a:lnTo>
                    <a:pt x="64" y="168"/>
                  </a:lnTo>
                  <a:close/>
                  <a:moveTo>
                    <a:pt x="10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68"/>
                  </a:lnTo>
                  <a:close/>
                  <a:moveTo>
                    <a:pt x="144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44" y="160"/>
                    <a:pt x="144" y="160"/>
                    <a:pt x="144" y="160"/>
                  </a:cubicBezTo>
                  <a:lnTo>
                    <a:pt x="144" y="168"/>
                  </a:lnTo>
                  <a:close/>
                  <a:moveTo>
                    <a:pt x="144" y="152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96"/>
                    <a:pt x="64" y="98"/>
                    <a:pt x="64" y="100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144" y="66"/>
                    <a:pt x="144" y="66"/>
                    <a:pt x="144" y="66"/>
                  </a:cubicBezTo>
                  <a:lnTo>
                    <a:pt x="144" y="152"/>
                  </a:lnTo>
                  <a:close/>
                  <a:moveTo>
                    <a:pt x="92" y="144"/>
                  </a:moveTo>
                  <a:cubicBezTo>
                    <a:pt x="94" y="144"/>
                    <a:pt x="96" y="142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42"/>
                    <a:pt x="90" y="144"/>
                    <a:pt x="92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1047" y="6034923"/>
            <a:ext cx="5152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en-US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дату заключения кредитного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договора, возраст жилого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дома (объекта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ИЖС) не должен превышать 5-ти лет, если продавцом выступает физическое лицо и 3-х лет, если продавцом выступает юридическое лицо или ИП </a:t>
            </a:r>
            <a:endParaRPr lang="ru-RU" sz="9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95" y="5281929"/>
            <a:ext cx="1463154" cy="412753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315" y="5281929"/>
            <a:ext cx="61301" cy="412753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1935724" y="5279760"/>
            <a:ext cx="32987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 оформления заемщиками-супругами двух кредитов для приобретения объекта недвижимости большей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стоимостью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926" y="2188118"/>
            <a:ext cx="2303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жилого дома по ДКП</a:t>
            </a:r>
            <a:r>
              <a:rPr lang="en-US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;</a:t>
            </a:r>
            <a:endParaRPr lang="en-US" sz="1000" spc="-16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29" y="2512290"/>
            <a:ext cx="4612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у юридического лица жилого дома, соответствующего требованиям постановления Правительства №1567, находящегося на этапе строительства</a:t>
            </a:r>
          </a:p>
        </p:txBody>
      </p:sp>
      <p:sp>
        <p:nvSpPr>
          <p:cNvPr id="36" name="object 14"/>
          <p:cNvSpPr txBox="1"/>
          <p:nvPr/>
        </p:nvSpPr>
        <p:spPr>
          <a:xfrm>
            <a:off x="280315" y="6444490"/>
            <a:ext cx="48449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ru-RU" sz="1200" b="1" u="sng" dirty="0" smtClean="0">
                <a:latin typeface="Arial" panose="020B0604020202020204" pitchFamily="34" charset="0"/>
              </a:rPr>
              <a:t>Офис АО «</a:t>
            </a:r>
            <a:r>
              <a:rPr lang="ru-RU" sz="1200" b="1" u="sng" dirty="0" err="1" smtClean="0">
                <a:latin typeface="Arial" panose="020B0604020202020204" pitchFamily="34" charset="0"/>
              </a:rPr>
              <a:t>Россельхозбанк</a:t>
            </a:r>
            <a:r>
              <a:rPr lang="ru-RU" sz="1200" b="1" u="sng" dirty="0" smtClean="0">
                <a:latin typeface="Arial" panose="020B0604020202020204" pitchFamily="34" charset="0"/>
              </a:rPr>
              <a:t>» в г. Красный Сулин ул. Ленина 18 тел. 8-863-67-5-49-27, 8-863-67-5-23-13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1451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DRRB-25-4114</_dlc_DocId>
    <_dlc_DocIdUrl xmlns="667ea8c4-e13b-4022-ae41-c146554f18f0">
      <Url>https://portal/departments/drrb/_layouts/15/DocIdRedir.aspx?ID=DRRB-25-4114</Url>
      <Description>DRRB-25-4114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67ea8c4-e13b-4022-ae41-c146554f18f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40540</TotalTime>
  <Words>150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IT Services</vt:lpstr>
      <vt:lpstr>Специальное оформление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Your User Name</cp:lastModifiedBy>
  <cp:revision>2256</cp:revision>
  <cp:lastPrinted>2021-02-25T11:09:21Z</cp:lastPrinted>
  <dcterms:created xsi:type="dcterms:W3CDTF">2019-06-12T06:44:14Z</dcterms:created>
  <dcterms:modified xsi:type="dcterms:W3CDTF">2022-06-30T04:42:44Z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af61d966-c4d2-4b92-93de-ab65bc2deb21</vt:lpwstr>
  </property>
</Properties>
</file>